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7" r:id="rId3"/>
    <p:sldId id="258" r:id="rId4"/>
    <p:sldId id="261" r:id="rId5"/>
    <p:sldId id="263" r:id="rId6"/>
    <p:sldId id="265" r:id="rId7"/>
    <p:sldId id="266" r:id="rId8"/>
    <p:sldId id="267" r:id="rId9"/>
    <p:sldId id="27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EA931-613E-401E-93B3-8F9D49C2EB51}" type="datetimeFigureOut">
              <a:rPr lang="cs-CZ" smtClean="0"/>
              <a:pPr/>
              <a:t>27. 2. 2014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AAF1-934B-4CA2-AD83-FF21B0FDEE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EA931-613E-401E-93B3-8F9D49C2EB51}" type="datetimeFigureOut">
              <a:rPr lang="cs-CZ" smtClean="0"/>
              <a:pPr/>
              <a:t>27. 2. 2014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AAF1-934B-4CA2-AD83-FF21B0FDEE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EA931-613E-401E-93B3-8F9D49C2EB51}" type="datetimeFigureOut">
              <a:rPr lang="cs-CZ" smtClean="0"/>
              <a:pPr/>
              <a:t>27. 2. 2014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AAF1-934B-4CA2-AD83-FF21B0FDEE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EA931-613E-401E-93B3-8F9D49C2EB51}" type="datetimeFigureOut">
              <a:rPr lang="cs-CZ" smtClean="0"/>
              <a:pPr/>
              <a:t>27. 2. 2014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AAF1-934B-4CA2-AD83-FF21B0FDEE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EA931-613E-401E-93B3-8F9D49C2EB51}" type="datetimeFigureOut">
              <a:rPr lang="cs-CZ" smtClean="0"/>
              <a:pPr/>
              <a:t>27. 2. 2014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AAF1-934B-4CA2-AD83-FF21B0FDEE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EA931-613E-401E-93B3-8F9D49C2EB51}" type="datetimeFigureOut">
              <a:rPr lang="cs-CZ" smtClean="0"/>
              <a:pPr/>
              <a:t>27. 2. 2014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AAF1-934B-4CA2-AD83-FF21B0FDEE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EA931-613E-401E-93B3-8F9D49C2EB51}" type="datetimeFigureOut">
              <a:rPr lang="cs-CZ" smtClean="0"/>
              <a:pPr/>
              <a:t>27. 2. 2014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AAF1-934B-4CA2-AD83-FF21B0FDEE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EA931-613E-401E-93B3-8F9D49C2EB51}" type="datetimeFigureOut">
              <a:rPr lang="cs-CZ" smtClean="0"/>
              <a:pPr/>
              <a:t>27. 2. 2014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AAF1-934B-4CA2-AD83-FF21B0FDEE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EA931-613E-401E-93B3-8F9D49C2EB51}" type="datetimeFigureOut">
              <a:rPr lang="cs-CZ" smtClean="0"/>
              <a:pPr/>
              <a:t>27. 2. 2014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AAF1-934B-4CA2-AD83-FF21B0FDEE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EA931-613E-401E-93B3-8F9D49C2EB51}" type="datetimeFigureOut">
              <a:rPr lang="cs-CZ" smtClean="0"/>
              <a:pPr/>
              <a:t>27. 2. 2014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AAF1-934B-4CA2-AD83-FF21B0FDEE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EA931-613E-401E-93B3-8F9D49C2EB51}" type="datetimeFigureOut">
              <a:rPr lang="cs-CZ" smtClean="0"/>
              <a:pPr/>
              <a:t>27. 2. 2014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AAF1-934B-4CA2-AD83-FF21B0FDEE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EA931-613E-401E-93B3-8F9D49C2EB51}" type="datetimeFigureOut">
              <a:rPr lang="cs-CZ" smtClean="0"/>
              <a:pPr/>
              <a:t>27. 2. 2014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3AAF1-934B-4CA2-AD83-FF21B0FDEE8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827584" y="1052736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/>
              <a:t>Tento materiál byl vytvořen v rámci projektu</a:t>
            </a:r>
            <a:r>
              <a:rPr lang="cs-CZ" b="1" dirty="0"/>
              <a:t> </a:t>
            </a:r>
          </a:p>
          <a:p>
            <a:pPr algn="ctr"/>
            <a:r>
              <a:rPr lang="cs-CZ" b="1" dirty="0"/>
              <a:t>Operačního programu Vzdělávání pro konkurenceschopnost.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800000"/>
            <a:ext cx="205172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Příjemce:</a:t>
            </a:r>
            <a:endParaRPr kumimoji="0" lang="cs-CZ" sz="12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ZŠ a MŠ České Velenice</a:t>
            </a:r>
            <a:endParaRPr kumimoji="0" lang="cs-CZ" sz="12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Třída Čsl. legií 325</a:t>
            </a:r>
            <a:endParaRPr kumimoji="0" lang="cs-CZ" sz="12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378 10 Č. Velenice</a:t>
            </a:r>
            <a:endParaRPr kumimoji="0" lang="cs-CZ" sz="12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131840" y="1800000"/>
            <a:ext cx="5616624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Projekt MŠMT ČR	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EU PENÍZE ŠKOLÁM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Číslo projektu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	CZ.1.07/1.4.00/21.2082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Název projektu školy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	S počítačem to jde lépe</a:t>
            </a:r>
            <a:endParaRPr kumimoji="0" lang="cs-CZ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Klíčová aktivita</a:t>
            </a:r>
            <a:r>
              <a:rPr kumimoji="0" lang="cs-CZ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  III/2	Inovace a zkvalitnění výuky prostřednictvím ICT</a:t>
            </a:r>
            <a:r>
              <a:rPr kumimoji="0" lang="cs-C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2708921"/>
            <a:ext cx="9144000" cy="648071"/>
          </a:xfrm>
          <a:prstGeom prst="rect">
            <a:avLst/>
          </a:prstGeom>
        </p:spPr>
        <p:txBody>
          <a:bodyPr wrap="square" lIns="144000" rIns="144000">
            <a:noAutofit/>
          </a:bodyPr>
          <a:lstStyle/>
          <a:p>
            <a:endParaRPr lang="cs-CZ" sz="1600" dirty="0" smtClean="0">
              <a:solidFill>
                <a:schemeClr val="bg1"/>
              </a:solidFill>
            </a:endParaRPr>
          </a:p>
          <a:p>
            <a:r>
              <a:rPr lang="cs-CZ" sz="1600" dirty="0" err="1" smtClean="0">
                <a:solidFill>
                  <a:schemeClr val="bg1"/>
                </a:solidFill>
              </a:rPr>
              <a:t>Náss</a:t>
            </a:r>
            <a:endParaRPr lang="cs-CZ" sz="1600" dirty="0" smtClean="0">
              <a:solidFill>
                <a:schemeClr val="bg1"/>
              </a:solidFill>
            </a:endParaRPr>
          </a:p>
          <a:p>
            <a:endParaRPr lang="cs-CZ" sz="1600" dirty="0">
              <a:solidFill>
                <a:schemeClr val="bg1"/>
              </a:solidFill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3356992"/>
            <a:ext cx="9144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144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Identifikátor DUM:</a:t>
            </a: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 		</a:t>
            </a: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VY_32_Inovace_VI_1_03Ze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Vzdělávací oblast:</a:t>
            </a: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 		</a:t>
            </a:r>
            <a:r>
              <a:rPr lang="cs-CZ" sz="14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Garamond" pitchFamily="18" charset="0"/>
              </a:rPr>
              <a:t>Člověk a příroda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Vzdělávací obor:</a:t>
            </a: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 		Zeměpis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Téma:</a:t>
            </a: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 			</a:t>
            </a:r>
            <a:r>
              <a:rPr lang="cs-CZ" sz="14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Garamond" pitchFamily="18" charset="0"/>
              </a:rPr>
              <a:t>Zeměpis světadílů-Afrika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Ročník:	 		</a:t>
            </a: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6.</a:t>
            </a:r>
            <a:endParaRPr lang="cs-CZ" sz="1400" b="1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Garamond" pitchFamily="18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4653136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144000" bIns="4572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200" b="1" dirty="0" err="1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tss</a:t>
            </a:r>
            <a:endParaRPr lang="cs-CZ" sz="1200" dirty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200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Tento materiál je vytvořen </a:t>
            </a:r>
            <a:r>
              <a:rPr lang="cs-CZ" sz="1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pro seznámení se s dílem J. S. Bacha.</a:t>
            </a:r>
            <a:endParaRPr lang="cs-CZ" sz="1200" dirty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0" y="572570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14400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Prohlašuji, že při tvorbě výukového materiálu jsem respektoval(a) všeobecně užívané právní a morální zvyklosti, autorská a jiná práva třetích osob, zejména práva duševního vlastnictví (např. práva k obchodní firmě, autorská práva k software, k filmovým, hudebním a fotografickým dílům nebo práva k ochranným známkám) dle zákona 121/2000 Sb. (autorský zákon). Nesu veškerou právní odpovědnost za obsah a původ svého díla.</a:t>
            </a:r>
            <a:endParaRPr kumimoji="0" lang="cs-CZ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Prohlašuji dále, že výše uvedený materiál jsem ověřil(a) ve výuce a provedl(a) o tom zápis do TK.</a:t>
            </a:r>
            <a:endParaRPr kumimoji="0" lang="cs-CZ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Dávám souhlas, aby moje dílo bylo dáno k dispozici veřejnosti k účelům volného užití (§ 30 odst. 1 zákona 121/2000 Sb.), tj. že k uvedeným účelům může být kýmkoliv zveřejňováno, používáno, upravováno a uchováváno.</a:t>
            </a:r>
            <a:endParaRPr kumimoji="0" lang="cs-CZ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Obrázek 2" descr="OPVK_hor_zakladni_logolink_RGB_c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48911" y="116632"/>
            <a:ext cx="4446179" cy="972000"/>
          </a:xfrm>
          <a:prstGeom prst="rect">
            <a:avLst/>
          </a:prstGeom>
        </p:spPr>
      </p:pic>
      <p:sp>
        <p:nvSpPr>
          <p:cNvPr id="15" name="TextovéPole 14"/>
          <p:cNvSpPr txBox="1"/>
          <p:nvPr/>
        </p:nvSpPr>
        <p:spPr>
          <a:xfrm>
            <a:off x="467544" y="2725442"/>
            <a:ext cx="3357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Autor: Mgr. </a:t>
            </a:r>
            <a:r>
              <a:rPr lang="cs-CZ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Stellner</a:t>
            </a:r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Oldřich</a:t>
            </a:r>
            <a:endParaRPr lang="cs-CZ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467544" y="3006733"/>
            <a:ext cx="5357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Název materiálu: Afrika – základní údaje, poloha</a:t>
            </a:r>
            <a:endParaRPr lang="cs-CZ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4643446"/>
            <a:ext cx="26431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Stručná anotace:</a:t>
            </a:r>
            <a:endParaRPr lang="cs-CZ" sz="1200" b="1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0" y="4929198"/>
            <a:ext cx="9001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0" y="5000636"/>
            <a:ext cx="8858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  V tomto materiálu se žáci seznamují se základními informacemi o Africe, hodnotí polohu a doplňují ji do slepé mapy.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Afrika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Základní údaje,poloha</a:t>
            </a:r>
          </a:p>
          <a:p>
            <a:r>
              <a:rPr lang="cs-CZ" dirty="0" smtClean="0"/>
              <a:t>(práce s mapou)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Afrika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 </a:t>
            </a:r>
            <a:r>
              <a:rPr lang="cs-CZ" sz="2000" dirty="0" smtClean="0"/>
              <a:t>1. Základní údaje</a:t>
            </a:r>
            <a:endParaRPr lang="cs-CZ" dirty="0" smtClean="0"/>
          </a:p>
          <a:p>
            <a:pPr>
              <a:buNone/>
            </a:pPr>
            <a:r>
              <a:rPr lang="cs-CZ" sz="2000" dirty="0" smtClean="0"/>
              <a:t>      Rozloha – 30 221 532km</a:t>
            </a:r>
            <a:r>
              <a:rPr lang="cs-CZ" sz="2000" baseline="30000" dirty="0" smtClean="0"/>
              <a:t>2</a:t>
            </a:r>
          </a:p>
          <a:p>
            <a:pPr>
              <a:buNone/>
            </a:pPr>
            <a:r>
              <a:rPr lang="cs-CZ" sz="2000" baseline="30000" dirty="0" smtClean="0"/>
              <a:t> </a:t>
            </a:r>
            <a:r>
              <a:rPr lang="cs-CZ" sz="2000" dirty="0" smtClean="0"/>
              <a:t>     Počet obyvatel - 1 070 096 000  </a:t>
            </a:r>
          </a:p>
          <a:p>
            <a:pPr>
              <a:buNone/>
            </a:pPr>
            <a:r>
              <a:rPr lang="cs-CZ" sz="2000" dirty="0" smtClean="0"/>
              <a:t>   </a:t>
            </a:r>
          </a:p>
          <a:p>
            <a:pPr>
              <a:buNone/>
            </a:pPr>
            <a:r>
              <a:rPr lang="cs-CZ" sz="2000" dirty="0" smtClean="0"/>
              <a:t>      Afrika je větší než …………,…………… a …………….  .</a:t>
            </a:r>
          </a:p>
          <a:p>
            <a:pPr>
              <a:buNone/>
            </a:pPr>
            <a:r>
              <a:rPr lang="cs-CZ" sz="2000" dirty="0" smtClean="0"/>
              <a:t>      Afrika je menší než …………. a  ……………  .</a:t>
            </a:r>
          </a:p>
          <a:p>
            <a:pPr>
              <a:buNone/>
            </a:pPr>
            <a:r>
              <a:rPr lang="cs-CZ" sz="2000" dirty="0" smtClean="0"/>
              <a:t>      Afrika má více obyvatel než ………….,…………,…………. a ……………..  .</a:t>
            </a:r>
          </a:p>
          <a:p>
            <a:pPr>
              <a:buNone/>
            </a:pPr>
            <a:r>
              <a:rPr lang="cs-CZ" sz="2000" dirty="0" smtClean="0"/>
              <a:t>      Afrika má méně obyvatel než …………..   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4294967295"/>
          </p:nvPr>
        </p:nvSpPr>
        <p:spPr>
          <a:xfrm>
            <a:off x="0" y="642938"/>
            <a:ext cx="8229600" cy="5483225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   </a:t>
            </a:r>
            <a:r>
              <a:rPr lang="cs-CZ" sz="2000" dirty="0" smtClean="0"/>
              <a:t>2. Poloha</a:t>
            </a:r>
          </a:p>
          <a:p>
            <a:pPr>
              <a:buNone/>
            </a:pPr>
            <a:r>
              <a:rPr lang="cs-CZ" sz="2000" dirty="0" smtClean="0"/>
              <a:t>           Afrika leží na ……..  polokoulích.</a:t>
            </a:r>
          </a:p>
          <a:p>
            <a:pPr>
              <a:buNone/>
            </a:pPr>
            <a:r>
              <a:rPr lang="cs-CZ" sz="2000" dirty="0" smtClean="0"/>
              <a:t>           Afrikou prochází  …………..,……… …….. , …….. …….. a  …………..  ………….   .</a:t>
            </a:r>
          </a:p>
          <a:p>
            <a:pPr>
              <a:buNone/>
            </a:pPr>
            <a:r>
              <a:rPr lang="cs-CZ" sz="2000" dirty="0" smtClean="0"/>
              <a:t>           Západní pobřeží Afrika omývá  …………….  oceán.</a:t>
            </a:r>
          </a:p>
          <a:p>
            <a:pPr>
              <a:buNone/>
            </a:pPr>
            <a:r>
              <a:rPr lang="cs-CZ" sz="2000" dirty="0" smtClean="0"/>
              <a:t>           Východní pobřeží Afriky omývá  ……………..  oceán.</a:t>
            </a:r>
          </a:p>
          <a:p>
            <a:pPr>
              <a:buNone/>
            </a:pPr>
            <a:r>
              <a:rPr lang="cs-CZ" sz="2000" dirty="0" smtClean="0"/>
              <a:t>           Severní pobřeží Afriky omývá  …………………  moře.</a:t>
            </a:r>
          </a:p>
          <a:p>
            <a:pPr>
              <a:buNone/>
            </a:pPr>
            <a:r>
              <a:rPr lang="cs-CZ" sz="2000" dirty="0" smtClean="0"/>
              <a:t>           Afrika leží  ……………………  od Evropy.</a:t>
            </a:r>
          </a:p>
          <a:p>
            <a:pPr>
              <a:buNone/>
            </a:pPr>
            <a:r>
              <a:rPr lang="cs-CZ" sz="2000" dirty="0" smtClean="0"/>
              <a:t>           Afrika leží  …………………  od  Antarktidy.</a:t>
            </a:r>
          </a:p>
          <a:p>
            <a:pPr>
              <a:buNone/>
            </a:pPr>
            <a:r>
              <a:rPr lang="cs-CZ" sz="2000" dirty="0" smtClean="0"/>
              <a:t>           Nejsevernější bod Afriky je  …………….  mys.</a:t>
            </a:r>
          </a:p>
          <a:p>
            <a:pPr>
              <a:buNone/>
            </a:pPr>
            <a:r>
              <a:rPr lang="cs-CZ" sz="2000" dirty="0" smtClean="0"/>
              <a:t>           Nejjižnějším bodem Afriky je ………………  mys .</a:t>
            </a:r>
          </a:p>
          <a:p>
            <a:pPr>
              <a:buNone/>
            </a:pPr>
            <a:r>
              <a:rPr lang="cs-CZ" sz="2000" dirty="0" smtClean="0"/>
              <a:t>           Nejvýchodnějším bodem Afriky je mys ……………..  .</a:t>
            </a:r>
          </a:p>
          <a:p>
            <a:pPr>
              <a:buNone/>
            </a:pPr>
            <a:r>
              <a:rPr lang="cs-CZ" sz="2000" dirty="0" smtClean="0"/>
              <a:t>           Nejzápadnějším bodem Afriky je ……………  mys.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frikaonline.cz/image/picture/201001202301_slepa-mapa-Afrik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009864"/>
            <a:ext cx="7305672" cy="5848136"/>
          </a:xfrm>
          <a:prstGeom prst="rect">
            <a:avLst/>
          </a:prstGeom>
          <a:noFill/>
        </p:spPr>
      </p:pic>
      <p:cxnSp>
        <p:nvCxnSpPr>
          <p:cNvPr id="12" name="Přímá spojovací čára 11"/>
          <p:cNvCxnSpPr/>
          <p:nvPr/>
        </p:nvCxnSpPr>
        <p:spPr>
          <a:xfrm rot="5400000">
            <a:off x="6107917" y="5679297"/>
            <a:ext cx="85725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 flipV="1">
            <a:off x="7143768" y="2857496"/>
            <a:ext cx="928694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Vývojový diagram: spojka 19"/>
          <p:cNvSpPr/>
          <p:nvPr/>
        </p:nvSpPr>
        <p:spPr>
          <a:xfrm>
            <a:off x="714348" y="2786058"/>
            <a:ext cx="457200" cy="4572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1" name="Vývojový diagram: spojka 20"/>
          <p:cNvSpPr/>
          <p:nvPr/>
        </p:nvSpPr>
        <p:spPr>
          <a:xfrm>
            <a:off x="3000364" y="4214818"/>
            <a:ext cx="457200" cy="4572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Vývojový diagram: spojka 24"/>
          <p:cNvSpPr/>
          <p:nvPr/>
        </p:nvSpPr>
        <p:spPr>
          <a:xfrm>
            <a:off x="6286512" y="6215082"/>
            <a:ext cx="457200" cy="4572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Vývojový diagram: spojka 27"/>
          <p:cNvSpPr/>
          <p:nvPr/>
        </p:nvSpPr>
        <p:spPr>
          <a:xfrm>
            <a:off x="7000892" y="785794"/>
            <a:ext cx="457200" cy="4572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0" name="Přímá spojovací čára 29"/>
          <p:cNvCxnSpPr>
            <a:endCxn id="28" idx="3"/>
          </p:cNvCxnSpPr>
          <p:nvPr/>
        </p:nvCxnSpPr>
        <p:spPr>
          <a:xfrm rot="5400000" flipH="1" flipV="1">
            <a:off x="6122203" y="1268911"/>
            <a:ext cx="1038515" cy="8527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Vývojový diagram: spojka 32"/>
          <p:cNvSpPr/>
          <p:nvPr/>
        </p:nvSpPr>
        <p:spPr>
          <a:xfrm>
            <a:off x="8001024" y="2643182"/>
            <a:ext cx="457200" cy="4572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Vývojový diagram: spojka 33"/>
          <p:cNvSpPr/>
          <p:nvPr/>
        </p:nvSpPr>
        <p:spPr>
          <a:xfrm>
            <a:off x="8358214" y="4357694"/>
            <a:ext cx="457200" cy="457200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6" name="Přímá spojovací čára 35"/>
          <p:cNvCxnSpPr/>
          <p:nvPr/>
        </p:nvCxnSpPr>
        <p:spPr>
          <a:xfrm rot="10800000">
            <a:off x="1928794" y="1142984"/>
            <a:ext cx="1000132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Vývojový diagram: spojka 37"/>
          <p:cNvSpPr/>
          <p:nvPr/>
        </p:nvSpPr>
        <p:spPr>
          <a:xfrm>
            <a:off x="1928794" y="1000108"/>
            <a:ext cx="457200" cy="4572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39" name="Vývojový diagram: spojka 38"/>
          <p:cNvSpPr/>
          <p:nvPr/>
        </p:nvSpPr>
        <p:spPr>
          <a:xfrm>
            <a:off x="4429124" y="1000108"/>
            <a:ext cx="457200" cy="4572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Vývojový diagram: spojka 39"/>
          <p:cNvSpPr/>
          <p:nvPr/>
        </p:nvSpPr>
        <p:spPr>
          <a:xfrm>
            <a:off x="5786446" y="857232"/>
            <a:ext cx="528638" cy="4572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2" name="Přímá spojovací čára 41"/>
          <p:cNvCxnSpPr>
            <a:endCxn id="40" idx="3"/>
          </p:cNvCxnSpPr>
          <p:nvPr/>
        </p:nvCxnSpPr>
        <p:spPr>
          <a:xfrm rot="5400000" flipH="1" flipV="1">
            <a:off x="5627366" y="1406558"/>
            <a:ext cx="395577" cy="77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3"/>
          <p:cNvSpPr txBox="1"/>
          <p:nvPr/>
        </p:nvSpPr>
        <p:spPr>
          <a:xfrm>
            <a:off x="1785918" y="100010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  1</a:t>
            </a:r>
            <a:endParaRPr lang="cs-CZ" dirty="0"/>
          </a:p>
        </p:txBody>
      </p:sp>
      <p:sp>
        <p:nvSpPr>
          <p:cNvPr id="45" name="TextovéPole 44"/>
          <p:cNvSpPr txBox="1"/>
          <p:nvPr/>
        </p:nvSpPr>
        <p:spPr>
          <a:xfrm>
            <a:off x="642910" y="278605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 2</a:t>
            </a:r>
            <a:endParaRPr lang="cs-CZ" dirty="0"/>
          </a:p>
        </p:txBody>
      </p:sp>
      <p:sp>
        <p:nvSpPr>
          <p:cNvPr id="46" name="TextovéPole 45"/>
          <p:cNvSpPr txBox="1"/>
          <p:nvPr/>
        </p:nvSpPr>
        <p:spPr>
          <a:xfrm>
            <a:off x="3000364" y="421481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3</a:t>
            </a:r>
            <a:endParaRPr lang="cs-CZ" dirty="0"/>
          </a:p>
        </p:txBody>
      </p:sp>
      <p:sp>
        <p:nvSpPr>
          <p:cNvPr id="47" name="TextovéPole 46"/>
          <p:cNvSpPr txBox="1"/>
          <p:nvPr/>
        </p:nvSpPr>
        <p:spPr>
          <a:xfrm>
            <a:off x="6357950" y="621508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4</a:t>
            </a:r>
            <a:endParaRPr lang="cs-CZ" dirty="0"/>
          </a:p>
        </p:txBody>
      </p:sp>
      <p:sp>
        <p:nvSpPr>
          <p:cNvPr id="48" name="TextovéPole 47"/>
          <p:cNvSpPr txBox="1"/>
          <p:nvPr/>
        </p:nvSpPr>
        <p:spPr>
          <a:xfrm>
            <a:off x="8429652" y="435769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5</a:t>
            </a:r>
            <a:endParaRPr lang="cs-CZ" dirty="0"/>
          </a:p>
        </p:txBody>
      </p:sp>
      <p:sp>
        <p:nvSpPr>
          <p:cNvPr id="49" name="TextovéPole 48"/>
          <p:cNvSpPr txBox="1"/>
          <p:nvPr/>
        </p:nvSpPr>
        <p:spPr>
          <a:xfrm>
            <a:off x="8001024" y="264318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6</a:t>
            </a:r>
            <a:endParaRPr lang="cs-CZ" dirty="0"/>
          </a:p>
        </p:txBody>
      </p:sp>
      <p:sp>
        <p:nvSpPr>
          <p:cNvPr id="50" name="TextovéPole 49"/>
          <p:cNvSpPr txBox="1"/>
          <p:nvPr/>
        </p:nvSpPr>
        <p:spPr>
          <a:xfrm>
            <a:off x="4429124" y="100010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9</a:t>
            </a:r>
            <a:endParaRPr lang="cs-CZ" dirty="0"/>
          </a:p>
        </p:txBody>
      </p:sp>
      <p:sp>
        <p:nvSpPr>
          <p:cNvPr id="53" name="TextovéPole 52"/>
          <p:cNvSpPr txBox="1"/>
          <p:nvPr/>
        </p:nvSpPr>
        <p:spPr>
          <a:xfrm>
            <a:off x="5786446" y="85723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 </a:t>
            </a:r>
            <a:r>
              <a:rPr lang="cs-CZ" dirty="0" smtClean="0"/>
              <a:t>8</a:t>
            </a:r>
            <a:endParaRPr lang="cs-CZ" dirty="0"/>
          </a:p>
        </p:txBody>
      </p:sp>
      <p:sp>
        <p:nvSpPr>
          <p:cNvPr id="55" name="TextovéPole 54"/>
          <p:cNvSpPr txBox="1"/>
          <p:nvPr/>
        </p:nvSpPr>
        <p:spPr>
          <a:xfrm>
            <a:off x="7000892" y="85723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7</a:t>
            </a:r>
            <a:endParaRPr lang="cs-CZ" dirty="0"/>
          </a:p>
        </p:txBody>
      </p:sp>
      <p:cxnSp>
        <p:nvCxnSpPr>
          <p:cNvPr id="57" name="Přímá spojovací čára 56"/>
          <p:cNvCxnSpPr/>
          <p:nvPr/>
        </p:nvCxnSpPr>
        <p:spPr>
          <a:xfrm rot="5400000">
            <a:off x="3321835" y="3893347"/>
            <a:ext cx="500066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Nadpis 5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/>
          </a:bodyPr>
          <a:lstStyle/>
          <a:p>
            <a:r>
              <a:rPr lang="cs-CZ" sz="2000" dirty="0" smtClean="0"/>
              <a:t>Za čísla doplň  oceány,moře,zálivy a průlivy</a:t>
            </a:r>
            <a:endParaRPr lang="cs-CZ" sz="2000" dirty="0"/>
          </a:p>
        </p:txBody>
      </p:sp>
      <p:sp>
        <p:nvSpPr>
          <p:cNvPr id="59" name="Vývojový diagram: spojka 58"/>
          <p:cNvSpPr/>
          <p:nvPr/>
        </p:nvSpPr>
        <p:spPr>
          <a:xfrm>
            <a:off x="3428992" y="1928802"/>
            <a:ext cx="457200" cy="4572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1" name="Přímá spojovací čára 60"/>
          <p:cNvCxnSpPr>
            <a:endCxn id="59" idx="0"/>
          </p:cNvCxnSpPr>
          <p:nvPr/>
        </p:nvCxnSpPr>
        <p:spPr>
          <a:xfrm rot="5400000">
            <a:off x="3650449" y="1435879"/>
            <a:ext cx="500066" cy="4857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ovací čára 62"/>
          <p:cNvCxnSpPr/>
          <p:nvPr/>
        </p:nvCxnSpPr>
        <p:spPr>
          <a:xfrm rot="5400000" flipH="1" flipV="1">
            <a:off x="4143372" y="1428736"/>
            <a:ext cx="15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ovací čára 64"/>
          <p:cNvCxnSpPr>
            <a:endCxn id="59" idx="7"/>
          </p:cNvCxnSpPr>
          <p:nvPr/>
        </p:nvCxnSpPr>
        <p:spPr>
          <a:xfrm rot="10800000" flipV="1">
            <a:off x="3819238" y="1643049"/>
            <a:ext cx="1038515" cy="3527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ovéPole 65"/>
          <p:cNvSpPr txBox="1"/>
          <p:nvPr/>
        </p:nvSpPr>
        <p:spPr>
          <a:xfrm>
            <a:off x="3428992" y="192880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10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200" dirty="0" smtClean="0"/>
              <a:t>Řešení: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Afrika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 </a:t>
            </a:r>
            <a:r>
              <a:rPr lang="cs-CZ" sz="2000" dirty="0" smtClean="0"/>
              <a:t>1. Základní údaje</a:t>
            </a:r>
            <a:endParaRPr lang="cs-CZ" dirty="0" smtClean="0"/>
          </a:p>
          <a:p>
            <a:pPr>
              <a:buNone/>
            </a:pPr>
            <a:r>
              <a:rPr lang="cs-CZ" sz="2000" dirty="0" smtClean="0"/>
              <a:t>      Rozloha – 30 221 532km</a:t>
            </a:r>
            <a:r>
              <a:rPr lang="cs-CZ" sz="2000" baseline="30000" dirty="0" smtClean="0"/>
              <a:t>2</a:t>
            </a:r>
          </a:p>
          <a:p>
            <a:pPr>
              <a:buNone/>
            </a:pPr>
            <a:r>
              <a:rPr lang="cs-CZ" sz="2000" baseline="30000" dirty="0" smtClean="0"/>
              <a:t> </a:t>
            </a:r>
            <a:r>
              <a:rPr lang="cs-CZ" sz="2000" dirty="0" smtClean="0"/>
              <a:t>     Počet obyvatel - 1 070 096 000  </a:t>
            </a:r>
          </a:p>
          <a:p>
            <a:pPr>
              <a:buNone/>
            </a:pPr>
            <a:r>
              <a:rPr lang="cs-CZ" sz="2000" dirty="0" smtClean="0"/>
              <a:t>   </a:t>
            </a:r>
          </a:p>
          <a:p>
            <a:pPr>
              <a:buNone/>
            </a:pPr>
            <a:r>
              <a:rPr lang="cs-CZ" sz="2000" dirty="0" smtClean="0"/>
              <a:t>      Afrika je větší než  </a:t>
            </a:r>
            <a:r>
              <a:rPr lang="cs-CZ" sz="2000" dirty="0" smtClean="0">
                <a:solidFill>
                  <a:srgbClr val="FF0000"/>
                </a:solidFill>
              </a:rPr>
              <a:t>Austrálie,Evropa a Antarktida.</a:t>
            </a:r>
          </a:p>
          <a:p>
            <a:pPr>
              <a:buNone/>
            </a:pPr>
            <a:r>
              <a:rPr lang="cs-CZ" sz="2000" dirty="0" smtClean="0"/>
              <a:t>      Afrika je menší než  </a:t>
            </a:r>
            <a:r>
              <a:rPr lang="cs-CZ" sz="2000" dirty="0" smtClean="0">
                <a:solidFill>
                  <a:srgbClr val="FF0000"/>
                </a:solidFill>
              </a:rPr>
              <a:t>Asie a Amerika.</a:t>
            </a:r>
          </a:p>
          <a:p>
            <a:pPr>
              <a:buNone/>
            </a:pPr>
            <a:r>
              <a:rPr lang="cs-CZ" sz="2000" dirty="0" smtClean="0"/>
              <a:t>      Afrika má více obyvatel než  </a:t>
            </a:r>
            <a:r>
              <a:rPr lang="cs-CZ" sz="2000" dirty="0" smtClean="0">
                <a:solidFill>
                  <a:srgbClr val="FF0000"/>
                </a:solidFill>
              </a:rPr>
              <a:t>Antarktida,Austrálie,Evropa a Amerika.</a:t>
            </a:r>
          </a:p>
          <a:p>
            <a:pPr>
              <a:buNone/>
            </a:pPr>
            <a:r>
              <a:rPr lang="cs-CZ" sz="2000" dirty="0" smtClean="0"/>
              <a:t>      Afrika má méně obyvatel než  </a:t>
            </a:r>
            <a:r>
              <a:rPr lang="cs-CZ" sz="2000" dirty="0" smtClean="0">
                <a:solidFill>
                  <a:srgbClr val="FF0000"/>
                </a:solidFill>
              </a:rPr>
              <a:t>Asie.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4294967295"/>
          </p:nvPr>
        </p:nvSpPr>
        <p:spPr>
          <a:xfrm>
            <a:off x="0" y="642938"/>
            <a:ext cx="8229600" cy="5483225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   </a:t>
            </a:r>
            <a:r>
              <a:rPr lang="cs-CZ" sz="2000" dirty="0" smtClean="0"/>
              <a:t>2. Poloha</a:t>
            </a:r>
          </a:p>
          <a:p>
            <a:pPr>
              <a:buNone/>
            </a:pPr>
            <a:r>
              <a:rPr lang="cs-CZ" sz="2000" dirty="0" smtClean="0"/>
              <a:t>           Afrika leží na  </a:t>
            </a:r>
            <a:r>
              <a:rPr lang="cs-CZ" sz="2000" dirty="0" smtClean="0">
                <a:solidFill>
                  <a:srgbClr val="FF0000"/>
                </a:solidFill>
              </a:rPr>
              <a:t>všech</a:t>
            </a:r>
            <a:r>
              <a:rPr lang="cs-CZ" sz="2000" dirty="0" smtClean="0"/>
              <a:t>  polokoulích.</a:t>
            </a:r>
          </a:p>
          <a:p>
            <a:pPr>
              <a:buNone/>
            </a:pPr>
            <a:r>
              <a:rPr lang="cs-CZ" sz="2000" dirty="0" smtClean="0"/>
              <a:t>           Afrikou prochází  </a:t>
            </a:r>
            <a:r>
              <a:rPr lang="cs-CZ" sz="2000" dirty="0" smtClean="0">
                <a:solidFill>
                  <a:srgbClr val="FF0000"/>
                </a:solidFill>
              </a:rPr>
              <a:t>rovník</a:t>
            </a:r>
            <a:r>
              <a:rPr lang="cs-CZ" sz="2000" dirty="0" smtClean="0"/>
              <a:t>,</a:t>
            </a:r>
            <a:r>
              <a:rPr lang="cs-CZ" sz="2000" dirty="0" smtClean="0">
                <a:solidFill>
                  <a:srgbClr val="FF0000"/>
                </a:solidFill>
              </a:rPr>
              <a:t>obratník Raka</a:t>
            </a:r>
            <a:r>
              <a:rPr lang="cs-CZ" sz="2000" dirty="0" smtClean="0"/>
              <a:t>,</a:t>
            </a:r>
            <a:r>
              <a:rPr lang="cs-CZ" sz="2000" dirty="0" smtClean="0">
                <a:solidFill>
                  <a:srgbClr val="FF0000"/>
                </a:solidFill>
              </a:rPr>
              <a:t>obratník Kozoroha </a:t>
            </a:r>
            <a:r>
              <a:rPr lang="cs-CZ" sz="2000" dirty="0" smtClean="0"/>
              <a:t>a </a:t>
            </a:r>
            <a:r>
              <a:rPr lang="cs-CZ" sz="2000" dirty="0" smtClean="0">
                <a:solidFill>
                  <a:srgbClr val="FF0000"/>
                </a:solidFill>
              </a:rPr>
              <a:t>nultý</a:t>
            </a:r>
            <a:r>
              <a:rPr lang="cs-CZ" sz="2000" dirty="0" smtClean="0"/>
              <a:t> </a:t>
            </a:r>
          </a:p>
          <a:p>
            <a:pPr>
              <a:buNone/>
            </a:pPr>
            <a:r>
              <a:rPr lang="cs-CZ" sz="2000" dirty="0" smtClean="0"/>
              <a:t>           </a:t>
            </a:r>
            <a:r>
              <a:rPr lang="cs-CZ" sz="2000" dirty="0" smtClean="0">
                <a:solidFill>
                  <a:srgbClr val="FF0000"/>
                </a:solidFill>
              </a:rPr>
              <a:t>poledník</a:t>
            </a:r>
            <a:r>
              <a:rPr lang="cs-CZ" sz="2000" dirty="0" smtClean="0"/>
              <a:t>.                                </a:t>
            </a:r>
          </a:p>
          <a:p>
            <a:pPr>
              <a:buNone/>
            </a:pPr>
            <a:r>
              <a:rPr lang="cs-CZ" sz="2000" dirty="0" smtClean="0"/>
              <a:t>           Západní pobřeží Afrika omývá  </a:t>
            </a:r>
            <a:r>
              <a:rPr lang="cs-CZ" sz="2000" dirty="0" smtClean="0">
                <a:solidFill>
                  <a:srgbClr val="FF0000"/>
                </a:solidFill>
              </a:rPr>
              <a:t>Atlantský</a:t>
            </a:r>
            <a:r>
              <a:rPr lang="cs-CZ" sz="2000" dirty="0" smtClean="0"/>
              <a:t> oceán.</a:t>
            </a:r>
          </a:p>
          <a:p>
            <a:pPr>
              <a:buNone/>
            </a:pPr>
            <a:r>
              <a:rPr lang="cs-CZ" sz="2000" dirty="0" smtClean="0"/>
              <a:t>           Východní pobřeží Afriky omývá </a:t>
            </a:r>
            <a:r>
              <a:rPr lang="cs-CZ" sz="2000" dirty="0" smtClean="0">
                <a:solidFill>
                  <a:srgbClr val="FF0000"/>
                </a:solidFill>
              </a:rPr>
              <a:t> Indický </a:t>
            </a:r>
            <a:r>
              <a:rPr lang="cs-CZ" sz="2000" dirty="0" smtClean="0"/>
              <a:t>oceán.</a:t>
            </a:r>
          </a:p>
          <a:p>
            <a:pPr>
              <a:buNone/>
            </a:pPr>
            <a:r>
              <a:rPr lang="cs-CZ" sz="2000" dirty="0" smtClean="0"/>
              <a:t>           Severní pobřeží Afriky omývá  </a:t>
            </a:r>
            <a:r>
              <a:rPr lang="cs-CZ" sz="2000" dirty="0" smtClean="0">
                <a:solidFill>
                  <a:srgbClr val="FF0000"/>
                </a:solidFill>
              </a:rPr>
              <a:t>Středozemní</a:t>
            </a:r>
            <a:r>
              <a:rPr lang="cs-CZ" sz="2000" dirty="0" smtClean="0"/>
              <a:t>  moře.</a:t>
            </a:r>
          </a:p>
          <a:p>
            <a:pPr>
              <a:buNone/>
            </a:pPr>
            <a:r>
              <a:rPr lang="cs-CZ" sz="2000" dirty="0" smtClean="0"/>
              <a:t>           Afrika leží  </a:t>
            </a:r>
            <a:r>
              <a:rPr lang="cs-CZ" sz="2000" dirty="0" smtClean="0">
                <a:solidFill>
                  <a:srgbClr val="FF0000"/>
                </a:solidFill>
              </a:rPr>
              <a:t>jižně</a:t>
            </a:r>
            <a:r>
              <a:rPr lang="cs-CZ" sz="2000" dirty="0" smtClean="0"/>
              <a:t> od Evropy.</a:t>
            </a:r>
          </a:p>
          <a:p>
            <a:pPr>
              <a:buNone/>
            </a:pPr>
            <a:r>
              <a:rPr lang="cs-CZ" sz="2000" dirty="0" smtClean="0"/>
              <a:t>           Afrika leží  </a:t>
            </a:r>
            <a:r>
              <a:rPr lang="cs-CZ" sz="2000" dirty="0" smtClean="0">
                <a:solidFill>
                  <a:srgbClr val="FF0000"/>
                </a:solidFill>
              </a:rPr>
              <a:t>severně</a:t>
            </a:r>
            <a:r>
              <a:rPr lang="cs-CZ" sz="2000" dirty="0" smtClean="0"/>
              <a:t> od  Antarktidy.</a:t>
            </a:r>
          </a:p>
          <a:p>
            <a:pPr>
              <a:buNone/>
            </a:pPr>
            <a:r>
              <a:rPr lang="cs-CZ" sz="2000" dirty="0" smtClean="0"/>
              <a:t>           Nejsevernější bod Afriky je  </a:t>
            </a:r>
            <a:r>
              <a:rPr lang="cs-CZ" sz="2000" dirty="0" smtClean="0">
                <a:solidFill>
                  <a:srgbClr val="FF0000"/>
                </a:solidFill>
              </a:rPr>
              <a:t>Bílý</a:t>
            </a:r>
            <a:r>
              <a:rPr lang="cs-CZ" sz="2000" dirty="0" smtClean="0"/>
              <a:t> mys.</a:t>
            </a:r>
          </a:p>
          <a:p>
            <a:pPr>
              <a:buNone/>
            </a:pPr>
            <a:r>
              <a:rPr lang="cs-CZ" sz="2000" dirty="0" smtClean="0"/>
              <a:t>           Nejjižnějším bodem Afriky je </a:t>
            </a:r>
            <a:r>
              <a:rPr lang="cs-CZ" sz="2000" dirty="0" smtClean="0">
                <a:solidFill>
                  <a:srgbClr val="FF0000"/>
                </a:solidFill>
              </a:rPr>
              <a:t>Střelkový</a:t>
            </a:r>
            <a:r>
              <a:rPr lang="cs-CZ" sz="2000" dirty="0" smtClean="0"/>
              <a:t>  mys .</a:t>
            </a:r>
          </a:p>
          <a:p>
            <a:pPr>
              <a:buNone/>
            </a:pPr>
            <a:r>
              <a:rPr lang="cs-CZ" sz="2000" dirty="0" smtClean="0"/>
              <a:t>           Nejvýchodnějším bodem Afriky je mys  </a:t>
            </a:r>
            <a:r>
              <a:rPr lang="cs-CZ" sz="2000" dirty="0" err="1" smtClean="0">
                <a:solidFill>
                  <a:srgbClr val="FF0000"/>
                </a:solidFill>
              </a:rPr>
              <a:t>Hafun</a:t>
            </a:r>
            <a:r>
              <a:rPr lang="cs-CZ" sz="2000" dirty="0" smtClean="0"/>
              <a:t> .</a:t>
            </a:r>
          </a:p>
          <a:p>
            <a:pPr>
              <a:buNone/>
            </a:pPr>
            <a:r>
              <a:rPr lang="cs-CZ" sz="2000" dirty="0" smtClean="0"/>
              <a:t>           Nejzápadnějším bodem bodem Afriky je  </a:t>
            </a:r>
            <a:r>
              <a:rPr lang="cs-CZ" sz="2000" dirty="0" smtClean="0">
                <a:solidFill>
                  <a:srgbClr val="FF0000"/>
                </a:solidFill>
              </a:rPr>
              <a:t>Zelený</a:t>
            </a:r>
            <a:r>
              <a:rPr lang="cs-CZ" sz="2000" dirty="0" smtClean="0"/>
              <a:t> mys.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Nadpis 5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Za čísla doplň  oceány,moře,zálivy a průlivy</a:t>
            </a:r>
            <a:endParaRPr lang="cs-CZ" sz="2000" dirty="0"/>
          </a:p>
        </p:txBody>
      </p:sp>
      <p:sp>
        <p:nvSpPr>
          <p:cNvPr id="35" name="Zástupný symbol pro obsah 3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1 – </a:t>
            </a:r>
            <a:r>
              <a:rPr lang="cs-CZ" sz="2000" dirty="0" smtClean="0">
                <a:solidFill>
                  <a:srgbClr val="FF0000"/>
                </a:solidFill>
              </a:rPr>
              <a:t>Gibraltarský průliv</a:t>
            </a:r>
            <a:r>
              <a:rPr lang="cs-CZ" sz="2000" dirty="0" smtClean="0"/>
              <a:t>.</a:t>
            </a:r>
          </a:p>
          <a:p>
            <a:pPr>
              <a:buNone/>
            </a:pPr>
            <a:r>
              <a:rPr lang="cs-CZ" sz="2000" dirty="0" smtClean="0"/>
              <a:t>2 – </a:t>
            </a:r>
            <a:r>
              <a:rPr lang="cs-CZ" sz="2000" dirty="0" smtClean="0">
                <a:solidFill>
                  <a:srgbClr val="FF0000"/>
                </a:solidFill>
              </a:rPr>
              <a:t>Atlantský oceán</a:t>
            </a:r>
            <a:r>
              <a:rPr lang="cs-CZ" sz="2000" dirty="0" smtClean="0"/>
              <a:t>.</a:t>
            </a:r>
          </a:p>
          <a:p>
            <a:pPr>
              <a:buNone/>
            </a:pPr>
            <a:r>
              <a:rPr lang="cs-CZ" sz="2000" dirty="0" smtClean="0"/>
              <a:t>3 – </a:t>
            </a:r>
            <a:r>
              <a:rPr lang="cs-CZ" sz="2000" dirty="0" smtClean="0">
                <a:solidFill>
                  <a:srgbClr val="FF0000"/>
                </a:solidFill>
              </a:rPr>
              <a:t>Guinejský záliv</a:t>
            </a:r>
            <a:r>
              <a:rPr lang="cs-CZ" sz="2000" dirty="0" smtClean="0"/>
              <a:t>.</a:t>
            </a:r>
          </a:p>
          <a:p>
            <a:pPr>
              <a:buNone/>
            </a:pPr>
            <a:r>
              <a:rPr lang="cs-CZ" sz="2000" dirty="0" smtClean="0"/>
              <a:t>4 – </a:t>
            </a:r>
            <a:r>
              <a:rPr lang="cs-CZ" sz="2000" dirty="0" smtClean="0">
                <a:solidFill>
                  <a:srgbClr val="FF0000"/>
                </a:solidFill>
              </a:rPr>
              <a:t>Mosambický průliv</a:t>
            </a:r>
            <a:r>
              <a:rPr lang="cs-CZ" sz="2000" dirty="0" smtClean="0"/>
              <a:t>.</a:t>
            </a:r>
          </a:p>
          <a:p>
            <a:pPr>
              <a:buNone/>
            </a:pPr>
            <a:r>
              <a:rPr lang="cs-CZ" sz="2000" dirty="0" smtClean="0"/>
              <a:t>5 – </a:t>
            </a:r>
            <a:r>
              <a:rPr lang="cs-CZ" sz="2000" dirty="0" smtClean="0">
                <a:solidFill>
                  <a:srgbClr val="FF0000"/>
                </a:solidFill>
              </a:rPr>
              <a:t>Indický oceán</a:t>
            </a:r>
            <a:r>
              <a:rPr lang="cs-CZ" sz="2000" dirty="0" smtClean="0"/>
              <a:t>.</a:t>
            </a:r>
          </a:p>
          <a:p>
            <a:pPr>
              <a:buNone/>
            </a:pPr>
            <a:r>
              <a:rPr lang="cs-CZ" sz="2000" dirty="0" smtClean="0"/>
              <a:t>6 – </a:t>
            </a:r>
            <a:r>
              <a:rPr lang="cs-CZ" sz="2000" dirty="0" smtClean="0">
                <a:solidFill>
                  <a:srgbClr val="FF0000"/>
                </a:solidFill>
              </a:rPr>
              <a:t>Adenský záliv</a:t>
            </a:r>
            <a:r>
              <a:rPr lang="cs-CZ" sz="2000" dirty="0" smtClean="0"/>
              <a:t>.</a:t>
            </a:r>
          </a:p>
          <a:p>
            <a:pPr>
              <a:buNone/>
            </a:pPr>
            <a:r>
              <a:rPr lang="cs-CZ" sz="2000" dirty="0" smtClean="0"/>
              <a:t>7 – </a:t>
            </a:r>
            <a:r>
              <a:rPr lang="cs-CZ" sz="2000" dirty="0" smtClean="0">
                <a:solidFill>
                  <a:srgbClr val="FF0000"/>
                </a:solidFill>
              </a:rPr>
              <a:t>Rudé moře</a:t>
            </a:r>
            <a:r>
              <a:rPr lang="cs-CZ" sz="2000" dirty="0" smtClean="0"/>
              <a:t>.</a:t>
            </a:r>
          </a:p>
          <a:p>
            <a:pPr>
              <a:buNone/>
            </a:pPr>
            <a:r>
              <a:rPr lang="cs-CZ" sz="2000" dirty="0" smtClean="0"/>
              <a:t>8 – </a:t>
            </a:r>
            <a:r>
              <a:rPr lang="cs-CZ" sz="2000" dirty="0" smtClean="0">
                <a:solidFill>
                  <a:srgbClr val="FF0000"/>
                </a:solidFill>
              </a:rPr>
              <a:t>Suezský průplav</a:t>
            </a:r>
            <a:r>
              <a:rPr lang="cs-CZ" sz="2000" dirty="0" smtClean="0"/>
              <a:t>.</a:t>
            </a:r>
          </a:p>
          <a:p>
            <a:pPr>
              <a:buNone/>
            </a:pPr>
            <a:r>
              <a:rPr lang="cs-CZ" sz="2000" dirty="0" smtClean="0"/>
              <a:t>9 – </a:t>
            </a:r>
            <a:r>
              <a:rPr lang="cs-CZ" sz="2000" dirty="0" smtClean="0">
                <a:solidFill>
                  <a:srgbClr val="FF0000"/>
                </a:solidFill>
              </a:rPr>
              <a:t>Středozemní moře</a:t>
            </a:r>
            <a:r>
              <a:rPr lang="cs-CZ" sz="2000" dirty="0" smtClean="0"/>
              <a:t>.</a:t>
            </a:r>
          </a:p>
          <a:p>
            <a:pPr>
              <a:buNone/>
            </a:pPr>
            <a:r>
              <a:rPr lang="cs-CZ" sz="2000" dirty="0" smtClean="0"/>
              <a:t>10 – </a:t>
            </a:r>
            <a:r>
              <a:rPr lang="cs-CZ" sz="2000" dirty="0" smtClean="0">
                <a:solidFill>
                  <a:srgbClr val="FF0000"/>
                </a:solidFill>
              </a:rPr>
              <a:t>Záliv Malá a Velká </a:t>
            </a:r>
            <a:r>
              <a:rPr lang="cs-CZ" sz="2000" dirty="0" err="1" smtClean="0">
                <a:solidFill>
                  <a:srgbClr val="FF0000"/>
                </a:solidFill>
              </a:rPr>
              <a:t>Syrta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cxnSp>
        <p:nvCxnSpPr>
          <p:cNvPr id="63" name="Přímá spojovací čára 62"/>
          <p:cNvCxnSpPr/>
          <p:nvPr/>
        </p:nvCxnSpPr>
        <p:spPr>
          <a:xfrm rot="5400000" flipH="1" flipV="1">
            <a:off x="4143372" y="1428736"/>
            <a:ext cx="15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ovéPole 65"/>
          <p:cNvSpPr txBox="1"/>
          <p:nvPr/>
        </p:nvSpPr>
        <p:spPr>
          <a:xfrm>
            <a:off x="3428992" y="192880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685435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14400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Metodické zhodnocení, návod: 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Stručné metodické zhodnocení, pravidla práce s materiálem.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1313762"/>
            <a:ext cx="9144000" cy="307777"/>
          </a:xfrm>
          <a:prstGeom prst="rect">
            <a:avLst/>
          </a:prstGeom>
        </p:spPr>
        <p:txBody>
          <a:bodyPr wrap="square" lIns="144000" rIns="14400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dirty="0">
                <a:latin typeface="Arial" pitchFamily="34" charset="0"/>
                <a:cs typeface="Arial" pitchFamily="34" charset="0"/>
              </a:rPr>
              <a:t>Požadavky: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PC, dop. interaktivní tabule</a:t>
            </a:r>
            <a:endParaRPr lang="cs-CZ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1980999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14400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Tato prezentace slouží k seznámení se s Afrikou. Žáci si procvičují základní informace, pracují se slepou mapou. Je možné využít frontální práci ve</a:t>
            </a:r>
            <a:r>
              <a:rPr kumimoji="0" lang="cs-CZ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skupině na interaktivní tabuli či individuálně nebo v malých skupinkách buď u PC nebo v papírové verzi.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Časová dotace je cca 20 minut.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3329986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14400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Pracovní list byl </a:t>
            </a:r>
            <a:r>
              <a:rPr kumimoji="0" lang="cs-CZ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odpilotován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 v VI.A a to dne 12. 3. 2013 dle metodického návodu, žáci pracovali se zájmem.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3925795"/>
            <a:ext cx="9144000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144000" bIns="4572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Použité zdroje: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400" b="1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Garamond" pitchFamily="18" charset="0"/>
            </a:endParaRPr>
          </a:p>
          <a:p>
            <a:r>
              <a:rPr lang="cs-CZ" sz="1400" dirty="0"/>
              <a:t>Mapy použité k tvorbě materiálu  jsou součástí programu </a:t>
            </a:r>
            <a:r>
              <a:rPr lang="cs-CZ" sz="1400" dirty="0" err="1"/>
              <a:t>Zoner</a:t>
            </a:r>
            <a:r>
              <a:rPr lang="cs-CZ" sz="1400" dirty="0"/>
              <a:t> </a:t>
            </a:r>
            <a:r>
              <a:rPr lang="cs-CZ" sz="1400" dirty="0" err="1"/>
              <a:t>Callisto,na</a:t>
            </a:r>
            <a:r>
              <a:rPr lang="cs-CZ" sz="1400" dirty="0"/>
              <a:t> který má škola licenci.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Garamond" pitchFamily="18" charset="0"/>
            </a:endParaRPr>
          </a:p>
          <a:p>
            <a:r>
              <a:rPr lang="cs-CZ" sz="1400" i="1" dirty="0"/>
              <a:t>Školní atlas světa</a:t>
            </a:r>
            <a:r>
              <a:rPr lang="cs-CZ" sz="1400" dirty="0"/>
              <a:t>. 1. vyd. Praha: Kartografie, 2004, 175 s. ISBN 80-701-1730-3.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4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99332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723</Words>
  <Application>Microsoft Office PowerPoint</Application>
  <PresentationFormat>Předvádění na obrazovce (4:3)</PresentationFormat>
  <Paragraphs>107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Garamond</vt:lpstr>
      <vt:lpstr>Times New Roman</vt:lpstr>
      <vt:lpstr>Motiv sady Office</vt:lpstr>
      <vt:lpstr>Prezentace aplikace PowerPoint</vt:lpstr>
      <vt:lpstr>Afrika</vt:lpstr>
      <vt:lpstr>Afrika</vt:lpstr>
      <vt:lpstr>Prezentace aplikace PowerPoint</vt:lpstr>
      <vt:lpstr>Za čísla doplň  oceány,moře,zálivy a průlivy</vt:lpstr>
      <vt:lpstr>Řešení: Afrika</vt:lpstr>
      <vt:lpstr>Prezentace aplikace PowerPoint</vt:lpstr>
      <vt:lpstr>Za čísla doplň  oceány,moře,zálivy a průlivy</vt:lpstr>
      <vt:lpstr>Prezentace aplikace PowerPoint</vt:lpstr>
    </vt:vector>
  </TitlesOfParts>
  <Company>Olda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Olda</dc:creator>
  <cp:lastModifiedBy>admin admin</cp:lastModifiedBy>
  <cp:revision>22</cp:revision>
  <dcterms:created xsi:type="dcterms:W3CDTF">2013-04-05T16:02:32Z</dcterms:created>
  <dcterms:modified xsi:type="dcterms:W3CDTF">2014-02-27T12:01:34Z</dcterms:modified>
</cp:coreProperties>
</file>